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96" y="-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973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6732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975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811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07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435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39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50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899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92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894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4F8D9-E3A1-4F16-A605-77DC794C20FE}" type="datetimeFigureOut">
              <a:rPr lang="en-GB" smtClean="0"/>
              <a:t>23/06/2016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E0165-AFCF-4515-A629-EAEBC4B9FDB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91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Change h=333 to h=335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Benefits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In </a:t>
            </a:r>
            <a:r>
              <a:rPr lang="en-GB" dirty="0" err="1" smtClean="0"/>
              <a:t>eRHIC</a:t>
            </a:r>
            <a:r>
              <a:rPr lang="en-GB" dirty="0" smtClean="0"/>
              <a:t> mode, 9 trains in the ring instead of 5, so 80% more </a:t>
            </a:r>
            <a:r>
              <a:rPr lang="en-GB" dirty="0" err="1" smtClean="0"/>
              <a:t>I</a:t>
            </a:r>
            <a:r>
              <a:rPr lang="en-GB" baseline="-25000" dirty="0" err="1" smtClean="0"/>
              <a:t>avg</a:t>
            </a:r>
            <a:r>
              <a:rPr lang="en-GB" dirty="0" smtClean="0"/>
              <a:t> for a given bunch charge</a:t>
            </a:r>
          </a:p>
          <a:p>
            <a:pPr lvl="1"/>
            <a:r>
              <a:rPr lang="en-GB" dirty="0" smtClean="0"/>
              <a:t>Actually one train will be the probes so more like 8 vs. 4</a:t>
            </a:r>
          </a:p>
          <a:p>
            <a:r>
              <a:rPr lang="en-GB" dirty="0" smtClean="0"/>
              <a:t>Train ordering is reversed so that +1.5 wavelength path length in splitter line #4 adds to the probe bunch separation rather than subtracting</a:t>
            </a:r>
          </a:p>
          <a:p>
            <a:pPr lvl="1"/>
            <a:r>
              <a:rPr lang="en-GB" dirty="0" smtClean="0"/>
              <a:t>Gives 9.5 periods (7.3ns) instead of 6.5 periods (5.0ns)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Disadvantages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/>
              <a:t>The lattice layout has to be redesigned with 46cm more circumference (23cm more on each racetrack side)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3290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maths</a:t>
            </a:r>
            <a:endParaRPr lang="en-GB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9879649"/>
              </p:ext>
            </p:extLst>
          </p:nvPr>
        </p:nvGraphicFramePr>
        <p:xfrm>
          <a:off x="457200" y="1600200"/>
          <a:ext cx="8229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Harmonic number (circumference in</a:t>
                      </a:r>
                      <a:r>
                        <a:rPr lang="en-GB" baseline="0" dirty="0" smtClean="0"/>
                        <a:t> 1.3GHz RF </a:t>
                      </a:r>
                      <a:r>
                        <a:rPr lang="en-GB" dirty="0" smtClean="0"/>
                        <a:t>wavelengths)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Injection rate per</a:t>
                      </a:r>
                      <a:r>
                        <a:rPr lang="en-GB" baseline="0" dirty="0" smtClean="0"/>
                        <a:t> train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Bunch-to-new-bunch</a:t>
                      </a:r>
                      <a:r>
                        <a:rPr lang="en-GB" baseline="0" dirty="0" smtClean="0"/>
                        <a:t> delay within train (1.3GHz RF periods)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Number of trains (including probe bunch</a:t>
                      </a:r>
                      <a:r>
                        <a:rPr lang="en-GB" baseline="0" dirty="0" smtClean="0"/>
                        <a:t> “train”)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Injection rate for all</a:t>
                      </a:r>
                      <a:r>
                        <a:rPr lang="en-GB" baseline="0" dirty="0" smtClean="0"/>
                        <a:t> trains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(including probe bunch</a:t>
                      </a:r>
                      <a:r>
                        <a:rPr lang="en-GB" baseline="0" dirty="0" smtClean="0"/>
                        <a:t> “train”)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h=333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1.3GHz/335</a:t>
                      </a:r>
                    </a:p>
                    <a:p>
                      <a:r>
                        <a:rPr lang="en-GB" dirty="0" smtClean="0"/>
                        <a:t>~3.881MHz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</a:p>
                    <a:p>
                      <a:r>
                        <a:rPr lang="en-GB" dirty="0" smtClean="0"/>
                        <a:t>(4.25 equiv.)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1.3GHz/67</a:t>
                      </a:r>
                    </a:p>
                    <a:p>
                      <a:r>
                        <a:rPr lang="en-GB" dirty="0" smtClean="0"/>
                        <a:t>~19.403MHz</a:t>
                      </a:r>
                    </a:p>
                    <a:p>
                      <a:r>
                        <a:rPr lang="en-GB" dirty="0" smtClean="0"/>
                        <a:t>(335=5*67)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h=335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1.3GHz/333</a:t>
                      </a:r>
                    </a:p>
                    <a:p>
                      <a:r>
                        <a:rPr lang="en-GB" dirty="0" smtClean="0"/>
                        <a:t>~3.904MHz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</a:p>
                    <a:p>
                      <a:r>
                        <a:rPr lang="en-GB" dirty="0" smtClean="0"/>
                        <a:t>(8.25 equiv.)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1.3GHz/37</a:t>
                      </a:r>
                    </a:p>
                    <a:p>
                      <a:r>
                        <a:rPr lang="en-GB" dirty="0" smtClean="0"/>
                        <a:t>~35.135MHz</a:t>
                      </a:r>
                    </a:p>
                    <a:p>
                      <a:r>
                        <a:rPr lang="en-GB" dirty="0" smtClean="0"/>
                        <a:t>(333=9*37)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3287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Probe bunch details</a:t>
            </a:r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092722"/>
              </p:ext>
            </p:extLst>
          </p:nvPr>
        </p:nvGraphicFramePr>
        <p:xfrm>
          <a:off x="457200" y="1600200"/>
          <a:ext cx="8219255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3851"/>
                <a:gridCol w="1643851"/>
                <a:gridCol w="1643851"/>
                <a:gridCol w="1643851"/>
                <a:gridCol w="1643851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Harmonic number (circumference in</a:t>
                      </a:r>
                      <a:r>
                        <a:rPr lang="en-GB" baseline="0" dirty="0" smtClean="0"/>
                        <a:t> 1.3GHz RF </a:t>
                      </a:r>
                      <a:r>
                        <a:rPr lang="en-GB" dirty="0" smtClean="0"/>
                        <a:t>wavelengths)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Number of trains (including probe bunch</a:t>
                      </a:r>
                      <a:r>
                        <a:rPr lang="en-GB" baseline="0" dirty="0" smtClean="0"/>
                        <a:t> “train”)</a:t>
                      </a:r>
                      <a:endParaRPr lang="en-GB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Number of </a:t>
                      </a:r>
                      <a:r>
                        <a:rPr lang="en-GB" smtClean="0"/>
                        <a:t>bunches </a:t>
                      </a:r>
                      <a:r>
                        <a:rPr lang="en-GB" smtClean="0"/>
                        <a:t>thru</a:t>
                      </a:r>
                      <a:r>
                        <a:rPr lang="en-GB" baseline="0" smtClean="0"/>
                        <a:t> </a:t>
                      </a:r>
                      <a:r>
                        <a:rPr lang="en-GB" smtClean="0"/>
                        <a:t>linac</a:t>
                      </a:r>
                      <a:r>
                        <a:rPr lang="en-GB" dirty="0" smtClean="0"/>
                        <a:t> per turn, </a:t>
                      </a:r>
                      <a:r>
                        <a:rPr lang="en-GB" dirty="0" smtClean="0"/>
                        <a:t>avg. injection</a:t>
                      </a:r>
                      <a:r>
                        <a:rPr lang="en-GB" baseline="0" dirty="0" smtClean="0"/>
                        <a:t> 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Bunch charge</a:t>
                      </a:r>
                      <a:r>
                        <a:rPr lang="en-GB" baseline="0" dirty="0" smtClean="0"/>
                        <a:t> required to get </a:t>
                      </a:r>
                      <a:r>
                        <a:rPr lang="en-GB" baseline="0" dirty="0" err="1" smtClean="0"/>
                        <a:t>I</a:t>
                      </a:r>
                      <a:r>
                        <a:rPr lang="en-GB" baseline="-25000" dirty="0" err="1" smtClean="0"/>
                        <a:t>avg</a:t>
                      </a:r>
                      <a:r>
                        <a:rPr lang="en-GB" baseline="0" dirty="0" smtClean="0"/>
                        <a:t> = 1mA (KPP) </a:t>
                      </a:r>
                      <a:r>
                        <a:rPr lang="en-GB" i="1" baseline="0" dirty="0" smtClean="0"/>
                        <a:t>in </a:t>
                      </a:r>
                      <a:r>
                        <a:rPr lang="en-GB" i="1" baseline="0" dirty="0" err="1" smtClean="0"/>
                        <a:t>eRHIC</a:t>
                      </a:r>
                      <a:r>
                        <a:rPr lang="en-GB" i="1" baseline="0" dirty="0" smtClean="0"/>
                        <a:t> mode</a:t>
                      </a:r>
                      <a:endParaRPr lang="en-GB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Delay from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accelerating to decelerating</a:t>
                      </a:r>
                      <a:r>
                        <a:rPr lang="en-GB" baseline="0" dirty="0" smtClean="0"/>
                        <a:t> probe (1.3GHz RF periods)</a:t>
                      </a:r>
                      <a:endParaRPr lang="en-GB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h=333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4*8+2</a:t>
                      </a:r>
                      <a:r>
                        <a:rPr lang="en-GB" baseline="0" dirty="0" smtClean="0"/>
                        <a:t> = 34</a:t>
                      </a:r>
                    </a:p>
                    <a:p>
                      <a:r>
                        <a:rPr lang="en-GB" baseline="0" dirty="0" smtClean="0"/>
                        <a:t>~16.49MHz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60.64pC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-6.5</a:t>
                      </a:r>
                    </a:p>
                    <a:p>
                      <a:r>
                        <a:rPr lang="en-GB" dirty="0" smtClean="0"/>
                        <a:t>= (-4)*(+2)+1.5</a:t>
                      </a:r>
                    </a:p>
                    <a:p>
                      <a:r>
                        <a:rPr lang="en-GB" dirty="0" smtClean="0"/>
                        <a:t>-5.00</a:t>
                      </a:r>
                      <a:r>
                        <a:rPr lang="en-GB" baseline="0" dirty="0" smtClean="0"/>
                        <a:t>ns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h=335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8*8+2</a:t>
                      </a:r>
                      <a:r>
                        <a:rPr lang="en-GB" baseline="0" dirty="0" smtClean="0"/>
                        <a:t> = 66</a:t>
                      </a:r>
                    </a:p>
                    <a:p>
                      <a:r>
                        <a:rPr lang="en-GB" baseline="0" dirty="0" smtClean="0"/>
                        <a:t>~32.21MHz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31.05pC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+9.5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= (-4)*(-2)+1.5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~+7.31ns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815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details in the CDR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Section 2.8.1 (in Acc</a:t>
            </a:r>
            <a:r>
              <a:rPr lang="en-GB" dirty="0"/>
              <a:t>.</a:t>
            </a:r>
            <a:r>
              <a:rPr lang="en-GB" dirty="0" smtClean="0"/>
              <a:t> Phys. &gt; Bunch patterns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9021" y="2168829"/>
            <a:ext cx="3605958" cy="46891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7879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293</Words>
  <Application>Microsoft Office PowerPoint</Application>
  <PresentationFormat>On-screen Show (4:3)</PresentationFormat>
  <Paragraphs>57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Change h=333 to h=335</vt:lpstr>
      <vt:lpstr>The maths</vt:lpstr>
      <vt:lpstr>Probe bunch details</vt:lpstr>
      <vt:lpstr>More details in the CDR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h=333 to h=335</dc:title>
  <dc:creator>Stephen Brooks</dc:creator>
  <cp:lastModifiedBy>Stephen Brooks</cp:lastModifiedBy>
  <cp:revision>7</cp:revision>
  <dcterms:created xsi:type="dcterms:W3CDTF">2016-06-23T14:43:53Z</dcterms:created>
  <dcterms:modified xsi:type="dcterms:W3CDTF">2016-06-23T15:18:02Z</dcterms:modified>
</cp:coreProperties>
</file>